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77" r:id="rId2"/>
    <p:sldId id="368" r:id="rId3"/>
    <p:sldId id="322" r:id="rId4"/>
    <p:sldId id="327" r:id="rId5"/>
    <p:sldId id="347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2BD739"/>
    <a:srgbClr val="FF0000"/>
    <a:srgbClr val="B4251A"/>
    <a:srgbClr val="0D9D1E"/>
    <a:srgbClr val="1D0D99"/>
    <a:srgbClr val="869997"/>
    <a:srgbClr val="4DBCC6"/>
    <a:srgbClr val="57CE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8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8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2461C0-FE9B-4F64-ACBA-FE9F9F106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11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7FD2BC-0620-483E-A20A-6DC76D215B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293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BAE2AD-1ADE-433D-BE9A-51F2E25D1F44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2230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57C388-65CE-48D6-8E6A-E702E8C8233D}" type="slidenum">
              <a:rPr lang="en-US"/>
              <a:pPr/>
              <a:t>2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5708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FE4FA7-1004-4B02-9292-2902F8644127}" type="slidenum">
              <a:rPr lang="en-US"/>
              <a:pPr/>
              <a:t>3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7687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DBD422-9A52-4FEB-8699-47ED3530F6D4}" type="slidenum">
              <a:rPr lang="en-US"/>
              <a:pPr/>
              <a:t>4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8033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DBC714-15CF-4565-93E3-E07733A1546E}" type="slidenum">
              <a:rPr lang="en-US"/>
              <a:pPr/>
              <a:t>5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082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3156A-A4C7-4426-9FE9-BC052BCF16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888DE4-F996-48D3-BF8C-5B95DD3897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574622-86C0-435E-BC04-C5B10799B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42FB28-793B-4913-AA66-CAD7C54CD5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53438-7DAA-4F28-804E-8FDA762806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46B8E9-7B00-42BE-88D6-697F504FF7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1B2421-8430-40EB-BCA8-64DBCF6FD3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2DE98-8943-40E6-956D-1B616ECC02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3A6180-058A-4060-88E4-A014EBA683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F8139E-C712-4F7D-BCA6-47B9AF32B0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986684-6BFA-4E5C-8341-5C56D1BAA0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35D8593-12ED-4D43-B398-43074DC1B87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val 6"/>
          <p:cNvSpPr>
            <a:spLocks noChangeArrowheads="1"/>
          </p:cNvSpPr>
          <p:nvPr/>
        </p:nvSpPr>
        <p:spPr bwMode="auto">
          <a:xfrm>
            <a:off x="4038600" y="5301456"/>
            <a:ext cx="381000" cy="533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76200" y="762000"/>
            <a:ext cx="9067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3200" dirty="0" smtClean="0">
                <a:latin typeface="Comic Sans MS" charset="0"/>
              </a:rPr>
              <a:t>Resolution = </a:t>
            </a:r>
            <a:r>
              <a:rPr lang="en-US" sz="3200" dirty="0">
                <a:latin typeface="Comic Sans MS" charset="0"/>
              </a:rPr>
              <a:t>Resolving Power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3200" dirty="0">
                <a:latin typeface="Comic Sans MS" charset="0"/>
              </a:rPr>
              <a:t>	-the smallest distance (d) at which two objects can be successfully distinguished.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en-US" sz="3200" dirty="0">
              <a:latin typeface="Comic Sans MS" charset="0"/>
            </a:endParaRP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3600" dirty="0">
                <a:latin typeface="Comic Sans MS" charset="0"/>
              </a:rPr>
              <a:t>Resolution (d):   d =  (0.61 x </a:t>
            </a:r>
            <a:r>
              <a:rPr lang="en-US" sz="4000" dirty="0">
                <a:latin typeface="Symbol" charset="2"/>
                <a:sym typeface="Symbol" charset="2"/>
              </a:rPr>
              <a:t></a:t>
            </a:r>
            <a:r>
              <a:rPr lang="en-US" sz="3600" dirty="0">
                <a:latin typeface="Comic Sans MS" charset="0"/>
              </a:rPr>
              <a:t>)/ NA    </a:t>
            </a:r>
          </a:p>
          <a:p>
            <a:pPr marL="1143000" lvl="2" indent="-228600" algn="ctr"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dirty="0">
                <a:latin typeface="Comic Sans MS" charset="0"/>
              </a:rPr>
              <a:t> </a:t>
            </a:r>
          </a:p>
          <a:p>
            <a:pPr marL="1143000" lvl="2" indent="-228600"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dirty="0">
                <a:latin typeface="Symbol" charset="2"/>
                <a:sym typeface="Symbol" charset="2"/>
              </a:rPr>
              <a:t></a:t>
            </a:r>
            <a:r>
              <a:rPr lang="en-US" dirty="0">
                <a:latin typeface="Comic Sans MS" charset="0"/>
              </a:rPr>
              <a:t>= wave length   	         n = refractive index of medium</a:t>
            </a:r>
          </a:p>
          <a:p>
            <a:pPr marL="1143000" lvl="2" indent="-228600"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dirty="0">
                <a:latin typeface="Comic Sans MS" charset="0"/>
              </a:rPr>
              <a:t>NA= numerical aperture</a:t>
            </a:r>
            <a:r>
              <a:rPr lang="en-US" dirty="0">
                <a:latin typeface="Symbol" charset="2"/>
                <a:sym typeface="Symbol" charset="2"/>
              </a:rPr>
              <a:t> </a:t>
            </a:r>
            <a:r>
              <a:rPr lang="en-US" dirty="0" smtClean="0">
                <a:latin typeface="Symbol" charset="2"/>
                <a:sym typeface="Symbol" charset="2"/>
              </a:rPr>
              <a:t> </a:t>
            </a:r>
            <a:r>
              <a:rPr lang="en-US" dirty="0">
                <a:latin typeface="Comic Sans MS" charset="0"/>
              </a:rPr>
              <a:t>= ½ of angular aperture</a:t>
            </a:r>
            <a:endParaRPr lang="en-US" sz="1600" dirty="0"/>
          </a:p>
          <a:p>
            <a:pPr marL="1143000" lvl="2" indent="-228600" eaLnBrk="1" hangingPunct="1">
              <a:lnSpc>
                <a:spcPct val="70000"/>
              </a:lnSpc>
              <a:spcBef>
                <a:spcPct val="20000"/>
              </a:spcBef>
            </a:pPr>
            <a:endParaRPr lang="en-US" dirty="0">
              <a:latin typeface="Comic Sans MS" charset="0"/>
            </a:endParaRPr>
          </a:p>
          <a:p>
            <a:pPr marL="1143000" lvl="2" indent="-228600" algn="ctr"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dirty="0">
                <a:latin typeface="Comic Sans MS" charset="0"/>
              </a:rPr>
              <a:t>         </a:t>
            </a:r>
          </a:p>
          <a:p>
            <a:pPr marL="1143000" lvl="2" indent="-228600" algn="ctr" eaLnBrk="1" hangingPunct="1">
              <a:lnSpc>
                <a:spcPct val="70000"/>
              </a:lnSpc>
              <a:spcBef>
                <a:spcPct val="20000"/>
              </a:spcBef>
            </a:pPr>
            <a:endParaRPr lang="en-US" sz="2000" dirty="0">
              <a:latin typeface="Comic Sans MS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en-US" sz="3200" dirty="0">
              <a:latin typeface="Comic Sans MS" charset="0"/>
            </a:endParaRP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0" y="762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000" dirty="0">
                <a:latin typeface="Comic Sans MS" charset="0"/>
              </a:rPr>
              <a:t>Microscopy</a:t>
            </a:r>
            <a:endParaRPr lang="en-US" sz="4400" dirty="0">
              <a:latin typeface="Comic Sans MS" charset="0"/>
            </a:endParaRP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2819400" y="5094287"/>
            <a:ext cx="2944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dirty="0">
                <a:latin typeface="Comic Sans MS" charset="0"/>
              </a:rPr>
              <a:t>NA= n sin </a:t>
            </a:r>
            <a:r>
              <a:rPr lang="en-US" sz="4000" dirty="0">
                <a:latin typeface="Symbol" charset="2"/>
                <a:sym typeface="Symbol" charset="2"/>
              </a:rPr>
              <a:t></a:t>
            </a:r>
            <a:endParaRPr lang="en-US" sz="4000" dirty="0"/>
          </a:p>
        </p:txBody>
      </p:sp>
      <p:sp>
        <p:nvSpPr>
          <p:cNvPr id="17414" name="Oval 5"/>
          <p:cNvSpPr>
            <a:spLocks noChangeArrowheads="1"/>
          </p:cNvSpPr>
          <p:nvPr/>
        </p:nvSpPr>
        <p:spPr bwMode="auto">
          <a:xfrm>
            <a:off x="4419600" y="5029200"/>
            <a:ext cx="1447800" cy="8382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" y="0"/>
            <a:ext cx="9144001" cy="6897689"/>
            <a:chOff x="-1" y="0"/>
            <a:chExt cx="9144001" cy="6897689"/>
          </a:xfrm>
        </p:grpSpPr>
        <p:sp>
          <p:nvSpPr>
            <p:cNvPr id="19458" name="Rectangle 5"/>
            <p:cNvSpPr>
              <a:spLocks noChangeArrowheads="1"/>
            </p:cNvSpPr>
            <p:nvPr/>
          </p:nvSpPr>
          <p:spPr bwMode="auto">
            <a:xfrm>
              <a:off x="0" y="762000"/>
              <a:ext cx="91440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latin typeface="Comic Sans MS" charset="0"/>
                </a:rPr>
                <a:t>Refractive index (η) of different media</a:t>
              </a:r>
            </a:p>
            <a:p>
              <a:r>
                <a:rPr lang="en-US" b="1" dirty="0">
                  <a:latin typeface="Comic Sans MS" charset="0"/>
                </a:rPr>
                <a:t>   Air=1.0003        Water=1.33 </a:t>
              </a:r>
              <a:r>
                <a:rPr lang="en-US" dirty="0">
                  <a:latin typeface="Comic Sans MS" charset="0"/>
                </a:rPr>
                <a:t>        </a:t>
              </a:r>
              <a:r>
                <a:rPr lang="en-US" b="1" dirty="0" smtClean="0">
                  <a:latin typeface="Comic Sans MS" charset="0"/>
                </a:rPr>
                <a:t>Immersion </a:t>
              </a:r>
              <a:r>
                <a:rPr lang="en-US" b="1" dirty="0">
                  <a:latin typeface="Comic Sans MS" charset="0"/>
                </a:rPr>
                <a:t>Oil=1.515</a:t>
              </a:r>
            </a:p>
            <a:p>
              <a:endParaRPr lang="en-US" dirty="0">
                <a:latin typeface="Comic Sans MS" charset="0"/>
              </a:endParaRPr>
            </a:p>
          </p:txBody>
        </p:sp>
        <p:sp>
          <p:nvSpPr>
            <p:cNvPr id="19459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91440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3200" dirty="0">
                  <a:latin typeface="Comic Sans MS" charset="0"/>
                </a:rPr>
                <a:t>NA= n sin </a:t>
              </a:r>
              <a:r>
                <a:rPr lang="en-US" sz="3200" dirty="0">
                  <a:latin typeface="Symbol" charset="2"/>
                  <a:sym typeface="Symbol" charset="2"/>
                </a:rPr>
                <a:t></a:t>
              </a:r>
              <a:endParaRPr lang="en-US" sz="3200" dirty="0"/>
            </a:p>
          </p:txBody>
        </p:sp>
        <p:pic>
          <p:nvPicPr>
            <p:cNvPr id="19460" name="Picture 7" descr="Picture 4.png"/>
            <p:cNvPicPr>
              <a:picLocks noChangeAspect="1"/>
            </p:cNvPicPr>
            <p:nvPr/>
          </p:nvPicPr>
          <p:blipFill>
            <a:blip r:embed="rId3"/>
            <a:srcRect l="12057" r="8713"/>
            <a:stretch>
              <a:fillRect/>
            </a:stretch>
          </p:blipFill>
          <p:spPr bwMode="auto">
            <a:xfrm>
              <a:off x="-1" y="1706097"/>
              <a:ext cx="4422653" cy="5191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1" name="Picture 8" descr="Picture 8.png"/>
            <p:cNvPicPr>
              <a:picLocks noChangeAspect="1"/>
            </p:cNvPicPr>
            <p:nvPr/>
          </p:nvPicPr>
          <p:blipFill>
            <a:blip r:embed="rId4"/>
            <a:srcRect l="15259" r="19997"/>
            <a:stretch>
              <a:fillRect/>
            </a:stretch>
          </p:blipFill>
          <p:spPr bwMode="auto">
            <a:xfrm>
              <a:off x="5029200" y="1706097"/>
              <a:ext cx="4114800" cy="51519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9462" name="Straight Arrow Connector 10"/>
          <p:cNvCxnSpPr>
            <a:cxnSpLocks noChangeShapeType="1"/>
          </p:cNvCxnSpPr>
          <p:nvPr/>
        </p:nvCxnSpPr>
        <p:spPr bwMode="auto">
          <a:xfrm rot="16200000" flipH="1">
            <a:off x="1028700" y="1790700"/>
            <a:ext cx="457200" cy="228600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19463" name="Straight Arrow Connector 11"/>
          <p:cNvCxnSpPr>
            <a:cxnSpLocks noChangeShapeType="1"/>
          </p:cNvCxnSpPr>
          <p:nvPr/>
        </p:nvCxnSpPr>
        <p:spPr bwMode="auto">
          <a:xfrm rot="16200000" flipH="1">
            <a:off x="6591300" y="1790700"/>
            <a:ext cx="457200" cy="228600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19464" name="Oval 12"/>
          <p:cNvSpPr>
            <a:spLocks noChangeArrowheads="1"/>
          </p:cNvSpPr>
          <p:nvPr/>
        </p:nvSpPr>
        <p:spPr bwMode="auto">
          <a:xfrm>
            <a:off x="1066800" y="2743200"/>
            <a:ext cx="1143000" cy="3810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5" name="Oval 13"/>
          <p:cNvSpPr>
            <a:spLocks noChangeArrowheads="1"/>
          </p:cNvSpPr>
          <p:nvPr/>
        </p:nvSpPr>
        <p:spPr bwMode="auto">
          <a:xfrm>
            <a:off x="6172200" y="2819400"/>
            <a:ext cx="1143000" cy="3810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6" name="Rectangle 14"/>
          <p:cNvSpPr>
            <a:spLocks noChangeArrowheads="1"/>
          </p:cNvSpPr>
          <p:nvPr/>
        </p:nvSpPr>
        <p:spPr bwMode="auto">
          <a:xfrm>
            <a:off x="457200" y="5562600"/>
            <a:ext cx="3429000" cy="1066800"/>
          </a:xfrm>
          <a:prstGeom prst="rect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Rectangle 15"/>
          <p:cNvSpPr>
            <a:spLocks noChangeArrowheads="1"/>
          </p:cNvSpPr>
          <p:nvPr/>
        </p:nvSpPr>
        <p:spPr bwMode="auto">
          <a:xfrm>
            <a:off x="5486400" y="5562600"/>
            <a:ext cx="3429000" cy="1066800"/>
          </a:xfrm>
          <a:prstGeom prst="rect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val 2"/>
          <p:cNvSpPr>
            <a:spLocks noChangeArrowheads="1"/>
          </p:cNvSpPr>
          <p:nvPr/>
        </p:nvSpPr>
        <p:spPr bwMode="auto">
          <a:xfrm>
            <a:off x="6858000" y="1371600"/>
            <a:ext cx="381000" cy="533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76200" y="317500"/>
            <a:ext cx="8991600" cy="623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>
                <a:latin typeface="Comic Sans MS" charset="0"/>
              </a:rPr>
              <a:t>Resolution versus Wavelength</a:t>
            </a:r>
            <a:endParaRPr lang="en-US" dirty="0">
              <a:latin typeface="Comic Sans MS" charset="0"/>
            </a:endParaRPr>
          </a:p>
          <a:p>
            <a:endParaRPr lang="en-US" dirty="0">
              <a:latin typeface="Comic Sans MS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3600" dirty="0">
                <a:latin typeface="Comic Sans MS" charset="0"/>
              </a:rPr>
              <a:t>		Resolution:   d=  </a:t>
            </a:r>
            <a:r>
              <a:rPr lang="en-US" sz="3600" u="sng" dirty="0">
                <a:latin typeface="Comic Sans MS" charset="0"/>
              </a:rPr>
              <a:t>0.61 x </a:t>
            </a:r>
            <a:r>
              <a:rPr lang="en-US" sz="4000" u="sng" dirty="0">
                <a:latin typeface="Symbol" charset="2"/>
                <a:sym typeface="Symbol" charset="2"/>
              </a:rPr>
              <a:t></a:t>
            </a:r>
            <a:endParaRPr lang="en-US" sz="3600" u="sng" dirty="0">
              <a:latin typeface="Comic Sans MS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3600" dirty="0">
                <a:latin typeface="Comic Sans MS" charset="0"/>
              </a:rPr>
              <a:t>                            		  NA    </a:t>
            </a:r>
            <a:endParaRPr lang="en-US" sz="3200" dirty="0">
              <a:latin typeface="Comic Sans MS" charset="0"/>
            </a:endParaRPr>
          </a:p>
          <a:p>
            <a:endParaRPr lang="en-US" dirty="0">
              <a:latin typeface="Comic Sans MS" charset="0"/>
            </a:endParaRPr>
          </a:p>
          <a:p>
            <a:endParaRPr lang="en-US" dirty="0">
              <a:latin typeface="Comic Sans MS" charset="0"/>
            </a:endParaRPr>
          </a:p>
          <a:p>
            <a:r>
              <a:rPr lang="en-US" dirty="0">
                <a:latin typeface="Comic Sans MS" charset="0"/>
              </a:rPr>
              <a:t>Wavelength (nanometers) 	Resolution (micrometers)</a:t>
            </a:r>
          </a:p>
          <a:p>
            <a:r>
              <a:rPr lang="en-US" dirty="0">
                <a:latin typeface="Comic Sans MS" charset="0"/>
              </a:rPr>
              <a:t>	360 					.19</a:t>
            </a:r>
          </a:p>
          <a:p>
            <a:r>
              <a:rPr lang="en-US" dirty="0">
                <a:latin typeface="Comic Sans MS" charset="0"/>
              </a:rPr>
              <a:t>	400 					.21</a:t>
            </a:r>
          </a:p>
          <a:p>
            <a:r>
              <a:rPr lang="en-US" dirty="0">
                <a:latin typeface="Comic Sans MS" charset="0"/>
              </a:rPr>
              <a:t>	450 					.24</a:t>
            </a:r>
          </a:p>
          <a:p>
            <a:r>
              <a:rPr lang="en-US" dirty="0">
                <a:latin typeface="Comic Sans MS" charset="0"/>
              </a:rPr>
              <a:t>	500 					.26</a:t>
            </a:r>
          </a:p>
          <a:p>
            <a:r>
              <a:rPr lang="en-US" dirty="0">
                <a:latin typeface="Comic Sans MS" charset="0"/>
              </a:rPr>
              <a:t>	550 					.29</a:t>
            </a:r>
          </a:p>
          <a:p>
            <a:r>
              <a:rPr lang="en-US" dirty="0">
                <a:latin typeface="Comic Sans MS" charset="0"/>
              </a:rPr>
              <a:t>	600 					.32</a:t>
            </a:r>
          </a:p>
          <a:p>
            <a:r>
              <a:rPr lang="en-US" dirty="0">
                <a:latin typeface="Comic Sans MS" charset="0"/>
              </a:rPr>
              <a:t>	650 					.34</a:t>
            </a:r>
          </a:p>
          <a:p>
            <a:r>
              <a:rPr lang="en-US" dirty="0">
                <a:latin typeface="Comic Sans MS" charset="0"/>
              </a:rPr>
              <a:t>	700 					.37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mic Sans MS" charset="0"/>
              </a:rPr>
              <a:t>						      Resolving Distance 							(d)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 smtClean="0">
              <a:latin typeface="Comic Sans M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mic Sans MS" charset="0"/>
              </a:rPr>
              <a:t>Human eye   					   0.2 mm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mic Sans MS" charset="0"/>
              </a:rPr>
              <a:t>Light Microscope  				   0.2 um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mic Sans MS" charset="0"/>
              </a:rPr>
              <a:t>Scanning Electron Microscope 	           2.5 nm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mic Sans MS" charset="0"/>
              </a:rPr>
              <a:t>Transmission Electron Microscope  	   1.0 nm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dirty="0" smtClean="0">
              <a:latin typeface="Comic Sans M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dirty="0" smtClean="0">
              <a:latin typeface="Comic Sans M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dirty="0" smtClean="0">
              <a:latin typeface="Comic Sans MS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Comic Sans MS" charset="0"/>
              </a:rPr>
              <a:t>Resolution:   d=  (0.61 x </a:t>
            </a:r>
            <a:r>
              <a:rPr lang="en-US" sz="3600" dirty="0" smtClean="0">
                <a:latin typeface="Symbol" charset="2"/>
                <a:sym typeface="Symbol" charset="2"/>
              </a:rPr>
              <a:t></a:t>
            </a:r>
            <a:r>
              <a:rPr lang="en-US" dirty="0" smtClean="0">
                <a:latin typeface="Comic Sans MS" charset="0"/>
              </a:rPr>
              <a:t>)/ NA</a:t>
            </a:r>
          </a:p>
          <a:p>
            <a:pPr algn="ctr" eaLnBrk="1" hangingPunct="1">
              <a:lnSpc>
                <a:spcPct val="90000"/>
              </a:lnSpc>
            </a:pPr>
            <a:endParaRPr lang="en-US" sz="2800" dirty="0" smtClean="0"/>
          </a:p>
        </p:txBody>
      </p:sp>
      <p:grpSp>
        <p:nvGrpSpPr>
          <p:cNvPr id="23555" name="Group 4"/>
          <p:cNvGrpSpPr>
            <a:grpSpLocks/>
          </p:cNvGrpSpPr>
          <p:nvPr/>
        </p:nvGrpSpPr>
        <p:grpSpPr bwMode="auto">
          <a:xfrm>
            <a:off x="76200" y="5105400"/>
            <a:ext cx="8915400" cy="1460500"/>
            <a:chOff x="228600" y="5105400"/>
            <a:chExt cx="8610600" cy="1461195"/>
          </a:xfrm>
        </p:grpSpPr>
        <p:sp>
          <p:nvSpPr>
            <p:cNvPr id="23556" name="Rectangle 2"/>
            <p:cNvSpPr>
              <a:spLocks noChangeArrowheads="1"/>
            </p:cNvSpPr>
            <p:nvPr/>
          </p:nvSpPr>
          <p:spPr bwMode="auto">
            <a:xfrm>
              <a:off x="228600" y="5105400"/>
              <a:ext cx="8610600" cy="1447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57" name="TextBox 3"/>
            <p:cNvSpPr txBox="1">
              <a:spLocks noChangeArrowheads="1"/>
            </p:cNvSpPr>
            <p:nvPr/>
          </p:nvSpPr>
          <p:spPr bwMode="auto">
            <a:xfrm>
              <a:off x="304800" y="5181600"/>
              <a:ext cx="8458200" cy="138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latin typeface="Comic Sans MS" charset="0"/>
                </a:rPr>
                <a:t>HistoTip:  Avoid confusion when discussing resolution.  Increased resolution or resolving power usually means a SMALLER value of d (distance).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28600" y="304800"/>
            <a:ext cx="86868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200" i="1" u="sng" dirty="0">
                <a:latin typeface="Comic Sans MS" charset="0"/>
                <a:cs typeface="Times New Roman" charset="0"/>
              </a:rPr>
              <a:t>PROBLEM</a:t>
            </a:r>
            <a:r>
              <a:rPr lang="en-US" sz="3200" dirty="0">
                <a:latin typeface="Comic Sans MS" charset="0"/>
                <a:cs typeface="Times New Roman" charset="0"/>
              </a:rPr>
              <a:t>: 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200" dirty="0">
                <a:latin typeface="Comic Sans MS" charset="0"/>
                <a:cs typeface="Times New Roman" charset="0"/>
              </a:rPr>
              <a:t>Objective lens A: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200" dirty="0">
                <a:latin typeface="Comic Sans MS" charset="0"/>
                <a:cs typeface="Times New Roman" charset="0"/>
              </a:rPr>
              <a:t>Magnification = 40X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200" dirty="0">
                <a:latin typeface="Comic Sans MS" charset="0"/>
                <a:cs typeface="Times New Roman" charset="0"/>
              </a:rPr>
              <a:t>N.A. = 0.45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en-US" sz="1000" dirty="0">
              <a:latin typeface="Comic Sans MS" charset="0"/>
              <a:cs typeface="Times New Roman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200" dirty="0">
                <a:latin typeface="Comic Sans MS" charset="0"/>
                <a:cs typeface="Times New Roman" charset="0"/>
              </a:rPr>
              <a:t>Objective lens B: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200" dirty="0">
                <a:latin typeface="Comic Sans MS" charset="0"/>
                <a:cs typeface="Times New Roman" charset="0"/>
              </a:rPr>
              <a:t>Magnification = 40X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200" dirty="0">
                <a:latin typeface="Comic Sans MS" charset="0"/>
                <a:cs typeface="Times New Roman" charset="0"/>
              </a:rPr>
              <a:t>N.A. = 0.80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en-US" sz="3200" dirty="0">
              <a:latin typeface="Comic Sans MS" charset="0"/>
              <a:cs typeface="Times New Roman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200">
                <a:latin typeface="Comic Sans MS" charset="0"/>
                <a:cs typeface="Times New Roman" charset="0"/>
              </a:rPr>
              <a:t>--&gt;Which objective lens would give the sharper image and why?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ＭＳ Ｐゴシック" pitchFamily="-65" charset="-128"/>
            <a:cs typeface="ＭＳ Ｐゴシック" pitchFamily="-65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ＭＳ Ｐゴシック" pitchFamily="-65" charset="-128"/>
            <a:cs typeface="ＭＳ Ｐゴシック" pitchFamily="-65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36265</TotalTime>
  <Words>95</Words>
  <Application>Microsoft Office PowerPoint</Application>
  <PresentationFormat>On-screen Show (4:3)</PresentationFormat>
  <Paragraphs>55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Comic Sans MS</vt:lpstr>
      <vt:lpstr>Symbol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Elizabeth Connor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Connor</dc:creator>
  <cp:lastModifiedBy>zoologyhod</cp:lastModifiedBy>
  <cp:revision>164</cp:revision>
  <cp:lastPrinted>2009-09-14T01:29:59Z</cp:lastPrinted>
  <dcterms:created xsi:type="dcterms:W3CDTF">2012-01-25T01:20:46Z</dcterms:created>
  <dcterms:modified xsi:type="dcterms:W3CDTF">2017-07-20T09:53:21Z</dcterms:modified>
</cp:coreProperties>
</file>